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1" r:id="rId5"/>
    <p:sldMasterId id="2147483674" r:id="rId6"/>
  </p:sldMasterIdLst>
  <p:notesMasterIdLst>
    <p:notesMasterId r:id="rId17"/>
  </p:notesMasterIdLst>
  <p:sldIdLst>
    <p:sldId id="258" r:id="rId7"/>
    <p:sldId id="296" r:id="rId8"/>
    <p:sldId id="300" r:id="rId9"/>
    <p:sldId id="294" r:id="rId10"/>
    <p:sldId id="295" r:id="rId11"/>
    <p:sldId id="297" r:id="rId12"/>
    <p:sldId id="298" r:id="rId13"/>
    <p:sldId id="301" r:id="rId14"/>
    <p:sldId id="282" r:id="rId15"/>
    <p:sldId id="25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2F3F"/>
    <a:srgbClr val="2774AE"/>
    <a:srgbClr val="717684"/>
    <a:srgbClr val="C2CFE4"/>
    <a:srgbClr val="00778B"/>
    <a:srgbClr val="343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851A04-A392-468F-AF02-99A24F826193}" v="12" dt="2022-11-25T05:56:43.0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95"/>
    <p:restoredTop sz="86454"/>
  </p:normalViewPr>
  <p:slideViewPr>
    <p:cSldViewPr snapToGrid="0" snapToObjects="1">
      <p:cViewPr varScale="1">
        <p:scale>
          <a:sx n="61" d="100"/>
          <a:sy n="61" d="100"/>
        </p:scale>
        <p:origin x="616" y="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367FB-9B4C-684C-B05D-B2A56515C2F4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BDD4B-FD81-434B-9539-0EEB9FDB3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09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5011D-763D-6B4D-B9DB-F348D595DB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rgbClr val="2774AE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This is for a section heading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7CECC09-4BB7-4541-870B-7B04152959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62730" y="288290"/>
            <a:ext cx="4066540" cy="201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292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46BAB-01A1-0645-94E6-7E2849BA1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394" y="457200"/>
            <a:ext cx="405100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36ABC0-BF85-0049-A9D6-E268013479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118076" y="987425"/>
            <a:ext cx="523731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5FA379-6814-CA4B-9E0D-CBEE431E32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35394" y="2057400"/>
            <a:ext cx="405100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D33156-B39A-A742-A7F1-6F5DEF3DF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DEC0F-9B03-154B-8779-41DB32506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671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7CB2A-5729-9D4E-8A14-4849FEE53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6ADDCF-5F72-554E-9944-9DFA07723E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51728-FCC7-5341-A26D-DB50FEE84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DEC0F-9B03-154B-8779-41DB32506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F00078-2ABB-9D44-AE3C-C4EAC8BF8F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0DB811-6CAB-B14E-BB59-7A723C74C7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31088" y="365125"/>
            <a:ext cx="7041412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F6AC1-9C2F-2248-8FBC-59C8777C3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DEC0F-9B03-154B-8779-41DB32506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630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">
    <p:bg>
      <p:bgPr>
        <a:solidFill>
          <a:srgbClr val="2774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5011D-763D-6B4D-B9DB-F348D595DB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2232" y="2766219"/>
            <a:ext cx="9971567" cy="1325563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This is for a section heading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9D95944-13C9-E44B-A11D-6AA6309515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1130" y="227644"/>
            <a:ext cx="4269740" cy="211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848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C7A6F-60DF-DD4F-9D45-084C53288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209" y="365125"/>
            <a:ext cx="965259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B29B9-D4ED-D346-A933-68997CCBD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1209" y="1825625"/>
            <a:ext cx="965259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0302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4527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CA4AB-40F5-6D4B-99E1-021FB4C00C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9312" y="1122363"/>
            <a:ext cx="89986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EC0E7C-6FED-0343-BCCE-F6EE554B7A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9312" y="3602038"/>
            <a:ext cx="89986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92712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94BC6-04BA-BC45-9F4F-62EDCFFB4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456" y="1709738"/>
            <a:ext cx="9826994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15BAD-9F84-DD44-B09F-1AEBE03A8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0456" y="4589463"/>
            <a:ext cx="982699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2563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2CB9A-D9CA-AB46-99AB-F1CBAB56E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B6EB3-CB9B-D34B-ACEB-E69C7442D3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60966" y="1825625"/>
            <a:ext cx="4658834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FD54B9-0A35-3941-BF9F-FA31C76F84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94966" y="1825625"/>
            <a:ext cx="4658834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91012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F33FA-7B2D-0947-A3AD-4A02D7820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926" y="365125"/>
            <a:ext cx="9877462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E8FF83-B136-FF4F-9798-61F2F90819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7926" y="1681163"/>
            <a:ext cx="451964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A7AF48-21E7-0D43-9048-63701E6901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77926" y="2505075"/>
            <a:ext cx="4519649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716807-BE19-D548-8000-B88817C692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3480" y="1681163"/>
            <a:ext cx="454190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027CE9-933D-D841-983E-344A0343C0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13480" y="2505075"/>
            <a:ext cx="454190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7011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C7A6F-60DF-DD4F-9D45-084C5328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B29B9-D4ED-D346-A933-68997CCBD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F56CD-B46B-4745-B565-68A4CF66A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DEC0F-9B03-154B-8779-41DB32506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93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2A13B-41AB-8846-A198-F086D9A8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8365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BFE2A-879A-3B47-B00F-65989DD82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293" y="457200"/>
            <a:ext cx="408290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64C6B-ABCB-D04B-8381-D8EACDED8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8146" y="987425"/>
            <a:ext cx="518724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CF89E3-A6A6-7144-8E0B-8028338535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67293" y="2057400"/>
            <a:ext cx="4082902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47822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46BAB-01A1-0645-94E6-7E2849BA1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986" y="457200"/>
            <a:ext cx="418922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36ABC0-BF85-0049-A9D6-E268013479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18348" y="987425"/>
            <a:ext cx="5037039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5FA379-6814-CA4B-9E0D-CBEE431E32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62986" y="2057400"/>
            <a:ext cx="418922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31310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7CB2A-5729-9D4E-8A14-4849FEE53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6ADDCF-5F72-554E-9944-9DFA07723E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9645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F00078-2ABB-9D44-AE3C-C4EAC8BF8F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0DB811-6CAB-B14E-BB59-7A723C74C7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339702" y="365125"/>
            <a:ext cx="7232798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80323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25FD5D9-422E-7946-B4E2-36BD7AD312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2901" y="4632961"/>
            <a:ext cx="10146197" cy="650241"/>
          </a:xfrm>
          <a:prstGeom prst="rect">
            <a:avLst/>
          </a:prstGeom>
        </p:spPr>
        <p:txBody>
          <a:bodyPr/>
          <a:lstStyle>
            <a:lvl1pPr algn="l">
              <a:defRPr sz="4800" b="1">
                <a:solidFill>
                  <a:srgbClr val="2774AE"/>
                </a:solidFill>
                <a:latin typeface="Oswald" pitchFamily="2" charset="77"/>
              </a:defRPr>
            </a:lvl1pPr>
          </a:lstStyle>
          <a:p>
            <a:r>
              <a:rPr lang="en-US" dirty="0"/>
              <a:t>DOCUMENT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EF732A-372A-9147-8100-9B5A748DDA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2901" y="5282882"/>
            <a:ext cx="10147300" cy="42703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dirty="0">
                <a:solidFill>
                  <a:srgbClr val="272F3F"/>
                </a:solidFill>
                <a:latin typeface="Karla" pitchFamily="2" charset="0"/>
              </a:rPr>
              <a:t>A short explanation of the document</a:t>
            </a:r>
          </a:p>
        </p:txBody>
      </p:sp>
    </p:spTree>
    <p:extLst>
      <p:ext uri="{BB962C8B-B14F-4D97-AF65-F5344CB8AC3E}">
        <p14:creationId xmlns:p14="http://schemas.microsoft.com/office/powerpoint/2010/main" val="31135325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70B9086-69DA-264E-BBE4-A874B2D5EB3C}"/>
              </a:ext>
            </a:extLst>
          </p:cNvPr>
          <p:cNvSpPr/>
          <p:nvPr userDrawn="1"/>
        </p:nvSpPr>
        <p:spPr>
          <a:xfrm>
            <a:off x="904013" y="4519575"/>
            <a:ext cx="34099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i="0" dirty="0">
                <a:solidFill>
                  <a:srgbClr val="2774AE"/>
                </a:solidFill>
                <a:latin typeface="Oswald" pitchFamily="2" charset="77"/>
              </a:rPr>
              <a:t>THANK YOU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3F36B5-463F-9A4B-A990-70283271A9F4}"/>
              </a:ext>
            </a:extLst>
          </p:cNvPr>
          <p:cNvSpPr/>
          <p:nvPr userDrawn="1"/>
        </p:nvSpPr>
        <p:spPr>
          <a:xfrm>
            <a:off x="904013" y="5442905"/>
            <a:ext cx="5485797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dirty="0" err="1">
                <a:solidFill>
                  <a:srgbClr val="272F3F"/>
                </a:solidFill>
                <a:latin typeface="Karla" pitchFamily="2" charset="0"/>
              </a:rPr>
              <a:t>info@saapa.net</a:t>
            </a:r>
            <a:r>
              <a:rPr lang="en-US" sz="2800" dirty="0">
                <a:solidFill>
                  <a:srgbClr val="272F3F"/>
                </a:solidFill>
                <a:latin typeface="Karla" pitchFamily="2" charset="0"/>
              </a:rPr>
              <a:t> | </a:t>
            </a:r>
            <a:r>
              <a:rPr lang="en-US" sz="2800" dirty="0" err="1">
                <a:solidFill>
                  <a:srgbClr val="272F3F"/>
                </a:solidFill>
                <a:latin typeface="Karla" pitchFamily="2" charset="0"/>
              </a:rPr>
              <a:t>www.saapa.net</a:t>
            </a:r>
            <a:endParaRPr lang="en-US" sz="2800" dirty="0">
              <a:solidFill>
                <a:srgbClr val="272F3F"/>
              </a:solidFill>
              <a:latin typeface="Kar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749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EEACA-B6A5-6E46-BE9B-CF04140ED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DEC0F-9B03-154B-8779-41DB32506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3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CA4AB-40F5-6D4B-99E1-021FB4C00C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EC0E7C-6FED-0343-BCCE-F6EE554B7A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490A6-2BBF-DC41-A82A-70B1CF139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9D94C5-9EB9-CC49-B9AC-5D2E2A89F6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012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94BC6-04BA-BC45-9F4F-62EDCFFB4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932" y="1709738"/>
            <a:ext cx="980651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15BAD-9F84-DD44-B09F-1AEBE03A8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40932" y="4589463"/>
            <a:ext cx="980651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68044-1105-B845-A923-FF7D7BBD5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DEC0F-9B03-154B-8779-41DB32506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151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2CB9A-D9CA-AB46-99AB-F1CBAB56E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B6EB3-CB9B-D34B-ACEB-E69C7442D3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800" y="1825625"/>
            <a:ext cx="45720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FD54B9-0A35-3941-BF9F-FA31C76F84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81800" y="1825625"/>
            <a:ext cx="45720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396BC6-6DDE-BD44-9CA0-69114A626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DEC0F-9B03-154B-8779-41DB32506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13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F33FA-7B2D-0947-A3AD-4A02D7820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10136188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E8FF83-B136-FF4F-9798-61F2F90819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1681163"/>
            <a:ext cx="47783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A7AF48-21E7-0D43-9048-63701E6901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9200" y="2505075"/>
            <a:ext cx="4778375" cy="368458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716807-BE19-D548-8000-B88817C692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53480" y="1681163"/>
            <a:ext cx="480190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027CE9-933D-D841-983E-344A0343C0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53480" y="2505075"/>
            <a:ext cx="480190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57E664-3D00-864E-AE62-F66CE4531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DEC0F-9B03-154B-8779-41DB32506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62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2A13B-41AB-8846-A198-F086D9A8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B344E8-381B-AE4C-9C60-6885FA034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DEC0F-9B03-154B-8779-41DB32506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5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BFE2A-879A-3B47-B00F-65989DD82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540" y="457200"/>
            <a:ext cx="421049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64C6B-ABCB-D04B-8381-D8EACDED8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4428" y="987425"/>
            <a:ext cx="547096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CF89E3-A6A6-7144-8E0B-8028338535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86540" y="2057400"/>
            <a:ext cx="421049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98C9D-65C1-9345-BA28-FD2AD15EC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DEC0F-9B03-154B-8779-41DB32506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711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CFE4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CCAC5B-54FE-3F47-AC24-4546C2FBC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365125"/>
            <a:ext cx="9906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7FF634-53BB-B548-A275-BF7F640DE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7800" y="1825625"/>
            <a:ext cx="9906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563C9F-4108-1F45-851D-ED460662DC3E}"/>
              </a:ext>
            </a:extLst>
          </p:cNvPr>
          <p:cNvSpPr/>
          <p:nvPr userDrawn="1"/>
        </p:nvSpPr>
        <p:spPr>
          <a:xfrm>
            <a:off x="0" y="0"/>
            <a:ext cx="76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dist="50800" dir="20220000" sx="102000" sy="102000" algn="ctr" rotWithShape="0">
              <a:srgbClr val="000000">
                <a:alpha val="1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BDA6E1-FBD7-5241-9391-BA4F568843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0574" y="6356350"/>
            <a:ext cx="652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717684"/>
                </a:solidFill>
                <a:latin typeface="Karla" pitchFamily="2" charset="0"/>
              </a:defRPr>
            </a:lvl1pPr>
          </a:lstStyle>
          <a:p>
            <a:fld id="{F3BDEC0F-9B03-154B-8779-41DB32506A3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C596829-33DC-6C4D-B29C-36D4F6C0BE04}"/>
              </a:ext>
            </a:extLst>
          </p:cNvPr>
          <p:cNvCxnSpPr>
            <a:cxnSpLocks/>
          </p:cNvCxnSpPr>
          <p:nvPr userDrawn="1"/>
        </p:nvCxnSpPr>
        <p:spPr>
          <a:xfrm>
            <a:off x="50575" y="6356350"/>
            <a:ext cx="652158" cy="0"/>
          </a:xfrm>
          <a:prstGeom prst="line">
            <a:avLst/>
          </a:prstGeom>
          <a:ln w="38100">
            <a:solidFill>
              <a:srgbClr val="2774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A599D3F-DFDE-A245-9595-BDD61FE67914}"/>
              </a:ext>
            </a:extLst>
          </p:cNvPr>
          <p:cNvSpPr txBox="1"/>
          <p:nvPr userDrawn="1"/>
        </p:nvSpPr>
        <p:spPr>
          <a:xfrm rot="16200000">
            <a:off x="-1887917" y="3785980"/>
            <a:ext cx="4529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17684"/>
                </a:solidFill>
                <a:latin typeface="Karla" pitchFamily="2" charset="0"/>
              </a:rPr>
              <a:t>SOUTHERN AFRICAN ALCOHOL POLICY ALLIANCE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9AE99579-E68B-DE46-AB90-B05947EE11B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 rot="16200000">
            <a:off x="-379277" y="531535"/>
            <a:ext cx="1511856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738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0" r:id="rId2"/>
    <p:sldLayoutId id="2147483655" r:id="rId3"/>
    <p:sldLayoutId id="2147483649" r:id="rId4"/>
    <p:sldLayoutId id="2147483651" r:id="rId5"/>
    <p:sldLayoutId id="2147483652" r:id="rId6"/>
    <p:sldLayoutId id="2147483653" r:id="rId7"/>
    <p:sldLayoutId id="2147483654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2774AE"/>
          </a:solidFill>
          <a:latin typeface="Oswa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72F3F"/>
          </a:solidFill>
          <a:latin typeface="Karl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72F3F"/>
          </a:solidFill>
          <a:latin typeface="Karl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72F3F"/>
          </a:solidFill>
          <a:latin typeface="Karl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72F3F"/>
          </a:solidFill>
          <a:latin typeface="Karl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72F3F"/>
          </a:solidFill>
          <a:latin typeface="Karl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774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EF6B8E-04DC-5D43-B9A6-1DB6628F5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966" y="365125"/>
            <a:ext cx="99928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B581B6-73BD-134A-B1CB-07B64557A4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0966" y="1825625"/>
            <a:ext cx="999283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0661D9-B10C-8247-961D-3C27211757FD}"/>
              </a:ext>
            </a:extLst>
          </p:cNvPr>
          <p:cNvSpPr/>
          <p:nvPr userDrawn="1"/>
        </p:nvSpPr>
        <p:spPr>
          <a:xfrm>
            <a:off x="0" y="0"/>
            <a:ext cx="76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dist="50800" dir="20220000" sx="102000" sy="102000" algn="ctr" rotWithShape="0">
              <a:srgbClr val="000000">
                <a:alpha val="1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F3F7EC1-5E15-6640-A9CB-7D7A42646C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0574" y="6356350"/>
            <a:ext cx="652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717684"/>
                </a:solidFill>
                <a:latin typeface="Karla" pitchFamily="2" charset="0"/>
              </a:defRPr>
            </a:lvl1pPr>
          </a:lstStyle>
          <a:p>
            <a:fld id="{F3BDEC0F-9B03-154B-8779-41DB32506A3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C325337-784A-1842-A585-2A49CAF919C1}"/>
              </a:ext>
            </a:extLst>
          </p:cNvPr>
          <p:cNvCxnSpPr>
            <a:cxnSpLocks/>
          </p:cNvCxnSpPr>
          <p:nvPr userDrawn="1"/>
        </p:nvCxnSpPr>
        <p:spPr>
          <a:xfrm>
            <a:off x="50575" y="6356350"/>
            <a:ext cx="652158" cy="0"/>
          </a:xfrm>
          <a:prstGeom prst="line">
            <a:avLst/>
          </a:prstGeom>
          <a:ln w="38100">
            <a:solidFill>
              <a:srgbClr val="2774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A69F8EF-EEA5-4D4E-8A9D-03605EDCB482}"/>
              </a:ext>
            </a:extLst>
          </p:cNvPr>
          <p:cNvSpPr txBox="1"/>
          <p:nvPr userDrawn="1"/>
        </p:nvSpPr>
        <p:spPr>
          <a:xfrm rot="16200000">
            <a:off x="-1887917" y="3785980"/>
            <a:ext cx="4529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17684"/>
                </a:solidFill>
                <a:latin typeface="Karla" pitchFamily="2" charset="0"/>
              </a:rPr>
              <a:t>SOUTHERN AFRICAN ALCOHOL POLICY ALLIANCE</a:t>
            </a: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6E34A11B-F149-DB42-908D-DE136A4668C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 rot="16200000">
            <a:off x="-379277" y="531535"/>
            <a:ext cx="1511856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70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4" r:id="rId2"/>
    <p:sldLayoutId id="2147483669" r:id="rId3"/>
    <p:sldLayoutId id="2147483663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Oswa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Karl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Karl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Karl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Karl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Karl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2CFE4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9DD803-D7E4-0042-BCC1-6D71E194AA0F}"/>
              </a:ext>
            </a:extLst>
          </p:cNvPr>
          <p:cNvSpPr/>
          <p:nvPr userDrawn="1"/>
        </p:nvSpPr>
        <p:spPr>
          <a:xfrm>
            <a:off x="0" y="0"/>
            <a:ext cx="12192000" cy="39014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r="5400000" algn="ctr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9274DD7-CF96-EC4C-96AD-847D62DDC44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60090" y="545626"/>
            <a:ext cx="5671820" cy="281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400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ecd.org/publications/preventing-harmful-alcohol-use-6e4b4ffb-en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ubmed.ncbi.nlm.nih.gov/27565582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gapc2023.samrc.ac.za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6F85-2DEB-254E-BEC9-F29BCA6E5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200" dirty="0"/>
              <a:t>An United approach to alcohol policy in Africa?   </a:t>
            </a:r>
            <a:br>
              <a:rPr lang="en-ZA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A44BB-9E13-494C-8CB3-3D09935125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25</a:t>
            </a:r>
            <a:r>
              <a:rPr lang="en-US" baseline="30000" dirty="0"/>
              <a:t>th</a:t>
            </a:r>
            <a:r>
              <a:rPr lang="en-US" dirty="0"/>
              <a:t> November 2022</a:t>
            </a:r>
          </a:p>
          <a:p>
            <a:r>
              <a:rPr lang="en-US" dirty="0"/>
              <a:t>Aadielah Maker Diedericks </a:t>
            </a:r>
          </a:p>
        </p:txBody>
      </p:sp>
    </p:spTree>
    <p:extLst>
      <p:ext uri="{BB962C8B-B14F-4D97-AF65-F5344CB8AC3E}">
        <p14:creationId xmlns:p14="http://schemas.microsoft.com/office/powerpoint/2010/main" val="138255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7911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46586-89FA-5712-0FB7-84CC8D4D0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Alcohol and Africa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03A64-D3F2-0427-6C56-F9E531A2D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Lifetime abstainers  = 57.5%</a:t>
            </a:r>
          </a:p>
          <a:p>
            <a:r>
              <a:rPr lang="en-US" dirty="0"/>
              <a:t>Current drinkers = 32.2%</a:t>
            </a:r>
          </a:p>
          <a:p>
            <a:r>
              <a:rPr lang="en-US" dirty="0"/>
              <a:t>Heavy episodic drinkers              15-24 year </a:t>
            </a:r>
            <a:r>
              <a:rPr lang="en-US" dirty="0" err="1"/>
              <a:t>olds</a:t>
            </a:r>
            <a:r>
              <a:rPr lang="en-US" dirty="0"/>
              <a:t> </a:t>
            </a:r>
          </a:p>
          <a:p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Globally highest age-standardized alcohol attributable burden of injury and disease   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Industry profits dependent on heavy drinkers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1800" dirty="0">
                <a:hlinkClick r:id="rId2"/>
              </a:rPr>
              <a:t>https://www.oecd.org/publications/preventing-harmful-alcohol-use-6e4b4ffb-en.htm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endParaRPr lang="en-US" sz="1800" dirty="0"/>
          </a:p>
          <a:p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8CD682-EBF3-4A3C-58B5-E731B13A4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DEC0F-9B03-154B-8779-41DB32506A33}" type="slidenum">
              <a:rPr lang="en-US" smtClean="0"/>
              <a:t>2</a:t>
            </a:fld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8BEB9A4A-9037-1DD7-C4AC-9C256695BBED}"/>
              </a:ext>
            </a:extLst>
          </p:cNvPr>
          <p:cNvSpPr/>
          <p:nvPr/>
        </p:nvSpPr>
        <p:spPr>
          <a:xfrm>
            <a:off x="5874059" y="2929631"/>
            <a:ext cx="727968" cy="275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74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DA4E3-78C6-DA0A-3AE3-7A016968E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394" y="732408"/>
            <a:ext cx="4051005" cy="1600200"/>
          </a:xfrm>
        </p:spPr>
        <p:txBody>
          <a:bodyPr>
            <a:normAutofit/>
          </a:bodyPr>
          <a:lstStyle/>
          <a:p>
            <a:r>
              <a:rPr lang="en-US" sz="4000" dirty="0"/>
              <a:t>Alcohol Industry and Africa 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062EABF2-5AC3-4E9D-845D-C45A7859BD7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3" r="2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C2280-6039-F363-21F3-F97FBC3FC0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Attractive           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800" dirty="0"/>
              <a:t>youth population - estimated 60% under 25 years by 2050        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800" dirty="0"/>
              <a:t>increasing middle class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800" dirty="0"/>
              <a:t>limited policy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800" dirty="0"/>
              <a:t>Increased regulation in the North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Scramble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Interfere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6161AD-BC5C-4129-9DB9-05F156D0A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DEC0F-9B03-154B-8779-41DB32506A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56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ABADA-74D6-5B2E-84CB-0A94BEA51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02170-006B-5A2E-C91B-B6E2BB6C5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Alcohol advertising influence early experimentation </a:t>
            </a:r>
          </a:p>
          <a:p>
            <a:r>
              <a:rPr lang="en-US" dirty="0"/>
              <a:t>Influence volume consumed in one sitting          binge</a:t>
            </a:r>
          </a:p>
          <a:p>
            <a:endParaRPr lang="en-US" dirty="0"/>
          </a:p>
          <a:p>
            <a:r>
              <a:rPr lang="en-US" sz="1200" b="0" i="0" dirty="0">
                <a:solidFill>
                  <a:srgbClr val="212121"/>
                </a:solidFill>
                <a:effectLst/>
                <a:latin typeface="BlinkMacSystemFont"/>
              </a:rPr>
              <a:t>Jernigan D, Noel J, Landon J, Thornton N, </a:t>
            </a:r>
            <a:r>
              <a:rPr lang="en-US" sz="1200" b="0" i="0" dirty="0" err="1">
                <a:solidFill>
                  <a:srgbClr val="212121"/>
                </a:solidFill>
                <a:effectLst/>
                <a:latin typeface="BlinkMacSystemFont"/>
              </a:rPr>
              <a:t>Lobstein</a:t>
            </a:r>
            <a:r>
              <a:rPr lang="en-US" sz="1200" b="0" i="0" dirty="0">
                <a:solidFill>
                  <a:srgbClr val="212121"/>
                </a:solidFill>
                <a:effectLst/>
                <a:latin typeface="BlinkMacSystemFont"/>
              </a:rPr>
              <a:t> T. Alcohol marketing and youth alcohol consumption: a systematic review of longitudinal studies published since 2008. Addiction. 2017 Jan;112 Suppl 1:7-20. </a:t>
            </a:r>
            <a:r>
              <a:rPr lang="en-US" sz="1200" b="0" i="0" dirty="0" err="1">
                <a:solidFill>
                  <a:srgbClr val="212121"/>
                </a:solidFill>
                <a:effectLst/>
                <a:latin typeface="BlinkMacSystemFont"/>
              </a:rPr>
              <a:t>doi</a:t>
            </a:r>
            <a:r>
              <a:rPr lang="en-US" sz="1200" b="0" i="0" dirty="0">
                <a:solidFill>
                  <a:srgbClr val="212121"/>
                </a:solidFill>
                <a:effectLst/>
                <a:latin typeface="BlinkMacSystemFont"/>
              </a:rPr>
              <a:t>: 10.1111/add.13591. </a:t>
            </a:r>
            <a:r>
              <a:rPr lang="en-US" sz="1200" b="0" i="0" dirty="0" err="1">
                <a:solidFill>
                  <a:srgbClr val="212121"/>
                </a:solidFill>
                <a:effectLst/>
                <a:latin typeface="BlinkMacSystemFont"/>
              </a:rPr>
              <a:t>Epub</a:t>
            </a:r>
            <a:r>
              <a:rPr lang="en-US" sz="1200" b="0" i="0" dirty="0">
                <a:solidFill>
                  <a:srgbClr val="212121"/>
                </a:solidFill>
                <a:effectLst/>
                <a:latin typeface="BlinkMacSystemFont"/>
              </a:rPr>
              <a:t> 2016 Nov 8. PMID: 27565582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en-US" sz="1200" b="0" i="0" dirty="0">
                <a:solidFill>
                  <a:srgbClr val="212121"/>
                </a:solidFill>
                <a:effectLst/>
                <a:latin typeface="BlinkMacSystemFont"/>
                <a:hlinkClick r:id="rId2"/>
              </a:rPr>
              <a:t>https://pubmed.ncbi.nlm.nih.gov/27565582/</a:t>
            </a:r>
            <a:r>
              <a:rPr lang="en-US" sz="12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8F5D3E-733B-C6C7-7CCA-87906F493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DEC0F-9B03-154B-8779-41DB32506A33}" type="slidenum">
              <a:rPr lang="en-US" smtClean="0"/>
              <a:t>4</a:t>
            </a:fld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EF24F941-C107-B6AE-EDBB-7792E7D5E3E9}"/>
              </a:ext>
            </a:extLst>
          </p:cNvPr>
          <p:cNvSpPr/>
          <p:nvPr/>
        </p:nvSpPr>
        <p:spPr>
          <a:xfrm flipV="1">
            <a:off x="8787294" y="2494448"/>
            <a:ext cx="399495" cy="2667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490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40DD45-5FB8-D9C6-A0FD-54D29FB5D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DEC0F-9B03-154B-8779-41DB32506A33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44D395FA-5EF5-BE2E-E082-231089522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438" y="0"/>
            <a:ext cx="79851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390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F0C36-A793-444C-7C2E-F7BC0C712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Alcohol policy in Africa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30090-7901-B271-7148-52CAFDC360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more than 50% of countries don’t have alcohol policies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UGANDA have adopted SAFER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Botswana introduced levy </a:t>
            </a:r>
          </a:p>
          <a:p>
            <a:r>
              <a:rPr lang="en-US" dirty="0"/>
              <a:t>Reduced since 2018</a:t>
            </a:r>
          </a:p>
          <a:p>
            <a:r>
              <a:rPr lang="en-US" dirty="0"/>
              <a:t>Reintroduced alcohol sales into stadiums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South Africa</a:t>
            </a:r>
          </a:p>
          <a:p>
            <a:r>
              <a:rPr lang="en-US" dirty="0"/>
              <a:t>Stalled legislation –industry using socio-economic impact assessments 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52CB37-19E4-3FA2-CAA4-7B2CFFF50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DEC0F-9B03-154B-8779-41DB32506A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040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B9F55-87CD-F4F3-1F72-CB19AE390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Alcohol advocacy in Africa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D652B-A8F7-5034-766A-D108B696E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 sister Alliances – EAAPA, SAAPA, WAAPA </a:t>
            </a:r>
          </a:p>
          <a:p>
            <a:r>
              <a:rPr lang="en-US" dirty="0"/>
              <a:t>Accelerate &amp; amplify collective action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African Alcohol Policy Alliance </a:t>
            </a:r>
          </a:p>
          <a:p>
            <a:pPr lvl="1"/>
            <a:r>
              <a:rPr lang="en-US" dirty="0"/>
              <a:t>Interim committee </a:t>
            </a:r>
          </a:p>
          <a:p>
            <a:pPr lvl="1"/>
            <a:r>
              <a:rPr lang="en-US" dirty="0"/>
              <a:t>TOR discussions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World No Alcohol Day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hlinkClick r:id="rId2"/>
              </a:rPr>
              <a:t>GAPC2023 (samrc.ac.za)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C0594-A9F3-BCE3-7926-8A59D0453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DEC0F-9B03-154B-8779-41DB32506A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9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1DEF35-89D2-33BD-F4EB-E045A3968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DEC0F-9B03-154B-8779-41DB32506A33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 descr="A picture containing timeline">
            <a:extLst>
              <a:ext uri="{FF2B5EF4-FFF2-40B4-BE49-F238E27FC236}">
                <a16:creationId xmlns:a16="http://schemas.microsoft.com/office/drawing/2014/main" id="{082E7145-71BA-ACA7-2EE5-1DCBD9793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41431"/>
            <a:ext cx="4765040" cy="681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863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AF5238-CA60-2D56-1030-884063CC0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DEC0F-9B03-154B-8779-41DB32506A33}" type="slidenum">
              <a:rPr lang="en-US" smtClean="0"/>
              <a:t>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5552665-DDA1-A9F5-C6AC-37C56BFD37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22310" y="2249909"/>
            <a:ext cx="9906000" cy="1325563"/>
          </a:xfrm>
        </p:spPr>
        <p:txBody>
          <a:bodyPr/>
          <a:lstStyle/>
          <a:p>
            <a:r>
              <a:rPr lang="en-US" sz="7200" dirty="0"/>
              <a:t>?????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9DA2A-D04F-3945-E7F5-237F98E318C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86000" y="1825625"/>
            <a:ext cx="9906000" cy="4351338"/>
          </a:xfrm>
        </p:spPr>
        <p:txBody>
          <a:bodyPr>
            <a:normAutofit/>
          </a:bodyPr>
          <a:lstStyle/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q"/>
            </a:pPr>
            <a:endParaRPr lang="en-Z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ZA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q"/>
            </a:pPr>
            <a:endParaRPr lang="en-Z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247306"/>
      </p:ext>
    </p:extLst>
  </p:cSld>
  <p:clrMapOvr>
    <a:masterClrMapping/>
  </p:clrMapOvr>
</p:sld>
</file>

<file path=ppt/theme/theme1.xml><?xml version="1.0" encoding="utf-8"?>
<a:theme xmlns:a="http://schemas.openxmlformats.org/drawingml/2006/main" name="Slides with icon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62013A3-87F0-5E4C-A5D2-3E98C4F8CA44}" vid="{D9640AAB-D954-804B-B2E4-E0F35FFA5D1E}"/>
    </a:ext>
  </a:extLst>
</a:theme>
</file>

<file path=ppt/theme/theme2.xml><?xml version="1.0" encoding="utf-8"?>
<a:theme xmlns:a="http://schemas.openxmlformats.org/drawingml/2006/main" name="Slides with background colo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62013A3-87F0-5E4C-A5D2-3E98C4F8CA44}" vid="{E73B0F48-7F66-2D41-A12D-64F9F6DEBEF3}"/>
    </a:ext>
  </a:extLst>
</a:theme>
</file>

<file path=ppt/theme/theme3.xml><?xml version="1.0" encoding="utf-8"?>
<a:theme xmlns:a="http://schemas.openxmlformats.org/drawingml/2006/main" name="Cover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62013A3-87F0-5E4C-A5D2-3E98C4F8CA44}" vid="{9C49397A-0976-CA4A-8771-F12CC280876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55372F0D136846B165FAB7D6F3E421" ma:contentTypeVersion="14" ma:contentTypeDescription="Create a new document." ma:contentTypeScope="" ma:versionID="9f5bcc549991dd3b71180f098f6c152e">
  <xsd:schema xmlns:xsd="http://www.w3.org/2001/XMLSchema" xmlns:xs="http://www.w3.org/2001/XMLSchema" xmlns:p="http://schemas.microsoft.com/office/2006/metadata/properties" xmlns:ns3="c28c7478-868e-4f49-8154-7b2f4a29b188" xmlns:ns4="1b91b994-04c5-434a-88ba-e19eb02815cb" targetNamespace="http://schemas.microsoft.com/office/2006/metadata/properties" ma:root="true" ma:fieldsID="8c2e8b0186a24e33793eb2f2b5811fa6" ns3:_="" ns4:_="">
    <xsd:import namespace="c28c7478-868e-4f49-8154-7b2f4a29b188"/>
    <xsd:import namespace="1b91b994-04c5-434a-88ba-e19eb02815c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8c7478-868e-4f49-8154-7b2f4a29b1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91b994-04c5-434a-88ba-e19eb02815c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D381297-8062-44D2-B9A6-E7C73125AD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E6474BD-73B1-44B6-B4FE-FE7B197870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8c7478-868e-4f49-8154-7b2f4a29b188"/>
    <ds:schemaRef ds:uri="1b91b994-04c5-434a-88ba-e19eb02815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507B4FD-04D8-45F7-8077-BBBA462ABC1D}">
  <ds:schemaRefs>
    <ds:schemaRef ds:uri="http://schemas.microsoft.com/office/2006/metadata/properties"/>
    <ds:schemaRef ds:uri="1b91b994-04c5-434a-88ba-e19eb02815cb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c28c7478-868e-4f49-8154-7b2f4a29b188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Slides with icon background</Template>
  <TotalTime>48149</TotalTime>
  <Words>264</Words>
  <Application>Microsoft Office PowerPoint</Application>
  <PresentationFormat>Widescreen</PresentationFormat>
  <Paragraphs>55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BlinkMacSystemFont</vt:lpstr>
      <vt:lpstr>Calibri</vt:lpstr>
      <vt:lpstr>Courier New</vt:lpstr>
      <vt:lpstr>Karla</vt:lpstr>
      <vt:lpstr>Montserrat</vt:lpstr>
      <vt:lpstr>Oswald</vt:lpstr>
      <vt:lpstr>Poppins</vt:lpstr>
      <vt:lpstr>Wingdings</vt:lpstr>
      <vt:lpstr>Slides with icon background</vt:lpstr>
      <vt:lpstr>Slides with background color</vt:lpstr>
      <vt:lpstr>Covers</vt:lpstr>
      <vt:lpstr>An United approach to alcohol policy in Africa?    </vt:lpstr>
      <vt:lpstr>Alcohol and Africa </vt:lpstr>
      <vt:lpstr>Alcohol Industry and Africa </vt:lpstr>
      <vt:lpstr>Evidence </vt:lpstr>
      <vt:lpstr>PowerPoint Presentation</vt:lpstr>
      <vt:lpstr>Alcohol policy in Africa </vt:lpstr>
      <vt:lpstr>Alcohol advocacy in Africa </vt:lpstr>
      <vt:lpstr>PowerPoint Presentation</vt:lpstr>
      <vt:lpstr>?????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Owen Zaayman</dc:creator>
  <cp:lastModifiedBy>prudence Aturinde</cp:lastModifiedBy>
  <cp:revision>112</cp:revision>
  <dcterms:created xsi:type="dcterms:W3CDTF">2021-01-29T13:50:19Z</dcterms:created>
  <dcterms:modified xsi:type="dcterms:W3CDTF">2022-11-25T07:29:24Z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0x010100A655372F0D136846B165FAB7D6F3E421</vt:lpwstr>
  </property>
</Properties>
</file>